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9" d="100"/>
          <a:sy n="69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83097-22FF-2108-F666-4D827D2CCD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27FDC6-D4E5-223F-D4EF-F4F774F7A8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CEDB02-2ADE-3AFA-D945-6953F11DA8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0947E-4558-F68E-733D-A30A1A7BF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C344B-34C4-6EE3-95F1-07B383E88C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43979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50484-D3AE-03D7-255C-1991AFD6C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471B22-E32B-F73B-F856-13DA55140B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18F89D-3939-F427-A5F9-8F7468146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FE9BAE-6588-99DE-E6BA-DFBC5E271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D287DC-DDA2-3ADC-9DD3-4C1AD1B61B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4968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3FF229-DD0E-40E7-8D2E-7BA44C3F97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B0F035-63FE-FAF7-B1C3-CC04BB01D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075E48-93BF-689B-1449-1392B532B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51487-C764-AABD-AAEF-C23B3E424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1A387-2F46-447C-C542-C5F104F31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77838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DC6A0-280E-C50C-F9BC-6051163CCD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D215D8-7958-39CC-B313-92834BF9D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E962F2-CEA5-6162-CDA3-13A3EE16E2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741CA7-3415-F383-8363-7BBE60D1EF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0C08D-4076-2919-72ED-7060D0D74F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65756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7D886E-D97D-6F60-916F-6DCBD4D80A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CD1DA2-34F0-98FA-6EC7-2534A819A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3A398-5F94-E615-62C8-5A4473B94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F93CF9-C102-4B8A-1725-8F27BB34D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5EF8B1-7B61-6268-8011-01EA55160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62059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ABE8A-EEE3-2049-3709-F483DE6E92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AA259C-8546-E834-42D6-88F88535B6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44106-72C6-0091-4F1F-1CD78BFF63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B875EA-2A2E-10F9-60AB-0C8D55914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4EE7AD-869E-A4F2-2656-0E6B3E34C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4386FB-2F18-BC6F-7A68-1A756449F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15594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471CE-13B1-64B3-A377-66E7150D8C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8A3891-392E-8078-9DBB-C3EB7FACF8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34E8C7-E360-7C4D-FFA3-13BFC1AED2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4A117B-D571-D097-A431-001729150F6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97537D0-A8BA-7BB5-5532-38832CE44D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5E32B5-DE32-148D-BB4E-0D2BDBDA7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0C2D1F-5DFD-F020-7744-3A331F0308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DF16390-D230-1D8A-C8CB-23F0242C50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294018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8C80A-66D4-72F3-3860-E15ABEF78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0E1B7C-C871-F135-5882-95AC96714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1106C9-AAD0-8000-BBB5-038A991B5B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48CCB5-F3FE-D7CF-A7DA-31C35A88E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327200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343F08-748B-8B4D-225C-EC33B3095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6F1E42-8084-A75E-6282-CEF83812B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BD0A54-C7EE-FAE6-103E-787F8C3D4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06937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15359-2468-79B4-126B-33D990938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7EEF62-E433-DA8E-4FC5-2B50FD1D45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B00BB11-056E-669A-C338-1861FC70D1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83E2D4-A435-5292-F552-A73E29554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87B30D-EA9A-8310-08D1-E0E3409CDE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BF0BCF-8ED4-564A-1693-8802C0CAD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772626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12F22F-8929-9C41-F12E-B9CBA2B0B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865D210-7635-2120-E096-AEA61FFFCA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3D36DE-35F5-3C41-FD8A-3E554A77EF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6C415F-320C-FC05-AFFB-7FCDAD6A1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04B73D-9F3E-7F17-4DA4-B006275FE8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DDF565-E932-5F1B-9FBF-27816D978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35740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25D840-0F5E-9C12-A6AE-DE9CDFED8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F34618-1115-E250-C296-C1580700A7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CFD8B3-71B1-FA52-7A2D-295B9FCC98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416F8C-3663-435F-8D09-7FAB79DADE9A}" type="datetimeFigureOut">
              <a:rPr lang="en-AU" smtClean="0"/>
              <a:t>11/12/2023</a:t>
            </a:fld>
            <a:endParaRPr lang="en-AU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3A9DB-D208-7129-001B-E620AD5188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EBEEB6-6402-C403-DD9D-03D05CC961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411893-8EE5-4B26-8E43-A8F55D3DDB53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7506797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kalimah-center.com/damma-in-arabic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kalimah-center.com/hamza-in-arabic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kalimah-center.com/tafkheem-and-tarqeeq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kalimah-center.com/sukoon-in-arabic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1B568-B580-9C53-6E5A-FF0CEF24F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2836"/>
            <a:ext cx="9144000" cy="1911927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accent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Rules of </a:t>
            </a:r>
            <a:r>
              <a:rPr lang="en-US" sz="6600" dirty="0" err="1">
                <a:solidFill>
                  <a:schemeClr val="accent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Raah</a:t>
            </a:r>
            <a:br>
              <a:rPr lang="en-US" sz="6600" dirty="0">
                <a:solidFill>
                  <a:schemeClr val="accent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</a:br>
            <a:r>
              <a:rPr lang="en-US" sz="6600" dirty="0">
                <a:solidFill>
                  <a:schemeClr val="accent1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Lecture No. 12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CB280F4-8F22-07B8-F4B9-F3555E73E4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78727"/>
            <a:ext cx="9144000" cy="2279073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7030A0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Prepared by: Miss Saboor Fatima</a:t>
            </a:r>
          </a:p>
          <a:p>
            <a:r>
              <a:rPr lang="en-US" sz="2800" dirty="0">
                <a:solidFill>
                  <a:srgbClr val="7030A0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Senior Lecturer</a:t>
            </a:r>
          </a:p>
          <a:p>
            <a:r>
              <a:rPr lang="en-US" sz="2800" dirty="0">
                <a:solidFill>
                  <a:srgbClr val="7030A0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Department of Islamic Studies</a:t>
            </a:r>
          </a:p>
          <a:p>
            <a:r>
              <a:rPr lang="en-US" sz="2800" dirty="0">
                <a:solidFill>
                  <a:srgbClr val="7030A0"/>
                </a:solidFill>
                <a:latin typeface="Arial Rounded MT Bold" panose="020F0704030504030204" pitchFamily="34" charset="0"/>
                <a:cs typeface="Times New Roman" panose="02020603050405020304" pitchFamily="18" charset="0"/>
              </a:rPr>
              <a:t>Bahria University, Karachi Campus</a:t>
            </a:r>
          </a:p>
        </p:txBody>
      </p:sp>
    </p:spTree>
    <p:extLst>
      <p:ext uri="{BB962C8B-B14F-4D97-AF65-F5344CB8AC3E}">
        <p14:creationId xmlns:p14="http://schemas.microsoft.com/office/powerpoint/2010/main" val="25149942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A11D78-5125-2A43-9456-0D9AF5E62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00546" y="761999"/>
            <a:ext cx="10515600" cy="5428818"/>
          </a:xfrm>
        </p:spPr>
        <p:txBody>
          <a:bodyPr>
            <a:normAutofit/>
          </a:bodyPr>
          <a:lstStyle/>
          <a:p>
            <a:r>
              <a:rPr lang="en-AU" sz="44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</a:t>
            </a:r>
            <a:r>
              <a:rPr lang="ur-PK" sz="44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2</a:t>
            </a:r>
          </a:p>
          <a:p>
            <a:endParaRPr lang="ur-PK" sz="4400" b="1" i="1" u="sng" dirty="0">
              <a:solidFill>
                <a:srgbClr val="7030A0"/>
              </a:solidFill>
              <a:latin typeface="Arial Rounded MT Bold" panose="020F0704030504030204" pitchFamily="34" charset="0"/>
            </a:endParaRPr>
          </a:p>
          <a:p>
            <a:pPr algn="l"/>
            <a:r>
              <a:rPr lang="en-AU" sz="32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sz="32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sz="32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sz="32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comes with </a:t>
            </a:r>
            <a:r>
              <a:rPr lang="en-AU" sz="32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sukoon</a:t>
            </a:r>
            <a:r>
              <a:rPr lang="en-AU" sz="32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and it is preceded by a fat-ha </a:t>
            </a:r>
          </a:p>
          <a:p>
            <a:pPr algn="l"/>
            <a:r>
              <a:rPr lang="en-AU" sz="32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For example:</a:t>
            </a:r>
          </a:p>
          <a:p>
            <a:endParaRPr lang="en-AU" sz="44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C379CEEE-4B74-C296-4D17-1A8910BE2C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289828"/>
              </p:ext>
            </p:extLst>
          </p:nvPr>
        </p:nvGraphicFramePr>
        <p:xfrm>
          <a:off x="1059872" y="3832267"/>
          <a:ext cx="10072256" cy="1377041"/>
        </p:xfrm>
        <a:graphic>
          <a:graphicData uri="http://schemas.openxmlformats.org/drawingml/2006/table">
            <a:tbl>
              <a:tblPr/>
              <a:tblGrid>
                <a:gridCol w="2518064">
                  <a:extLst>
                    <a:ext uri="{9D8B030D-6E8A-4147-A177-3AD203B41FA5}">
                      <a16:colId xmlns:a16="http://schemas.microsoft.com/office/drawing/2014/main" val="3884926356"/>
                    </a:ext>
                  </a:extLst>
                </a:gridCol>
                <a:gridCol w="2518064">
                  <a:extLst>
                    <a:ext uri="{9D8B030D-6E8A-4147-A177-3AD203B41FA5}">
                      <a16:colId xmlns:a16="http://schemas.microsoft.com/office/drawing/2014/main" val="3780872996"/>
                    </a:ext>
                  </a:extLst>
                </a:gridCol>
                <a:gridCol w="2518064">
                  <a:extLst>
                    <a:ext uri="{9D8B030D-6E8A-4147-A177-3AD203B41FA5}">
                      <a16:colId xmlns:a16="http://schemas.microsoft.com/office/drawing/2014/main" val="2177557094"/>
                    </a:ext>
                  </a:extLst>
                </a:gridCol>
                <a:gridCol w="2518064">
                  <a:extLst>
                    <a:ext uri="{9D8B030D-6E8A-4147-A177-3AD203B41FA5}">
                      <a16:colId xmlns:a16="http://schemas.microsoft.com/office/drawing/2014/main" val="1283912083"/>
                    </a:ext>
                  </a:extLst>
                </a:gridCol>
              </a:tblGrid>
              <a:tr h="1377041">
                <a:tc>
                  <a:txBody>
                    <a:bodyPr/>
                    <a:lstStyle/>
                    <a:p>
                      <a:r>
                        <a:rPr lang="ur-PK" sz="4400" dirty="0">
                          <a:effectLst/>
                        </a:rPr>
                        <a:t>بأَرْبَـــــــعَةِ</a:t>
                      </a:r>
                    </a:p>
                  </a:txBody>
                  <a:tcPr anchor="ctr">
                    <a:lnL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400">
                          <a:effectLst/>
                        </a:rPr>
                        <a:t>يَرْمُـــونَ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400">
                          <a:effectLst/>
                        </a:rPr>
                        <a:t>أَرْبَعِــــــيِنَ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400" dirty="0">
                          <a:effectLst/>
                        </a:rPr>
                        <a:t>الأَرْض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68D0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20778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70297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BAB46-9DCA-E49D-6161-9ED4FBE3D7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6637" y="623455"/>
            <a:ext cx="10515600" cy="5567363"/>
          </a:xfrm>
        </p:spPr>
        <p:txBody>
          <a:bodyPr/>
          <a:lstStyle/>
          <a:p>
            <a:r>
              <a:rPr lang="en-AU" sz="48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3</a:t>
            </a:r>
          </a:p>
          <a:p>
            <a:r>
              <a:rPr lang="en-AU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comes with </a:t>
            </a:r>
            <a:r>
              <a:rPr lang="en-AU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sukoon</a:t>
            </a:r>
            <a:r>
              <a:rPr lang="en-AU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and is preceded by a </a:t>
            </a:r>
            <a:r>
              <a:rPr lang="en-AU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sakin</a:t>
            </a:r>
            <a:r>
              <a:rPr lang="en-AU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letter which is preceded by fat- ha </a:t>
            </a:r>
          </a:p>
          <a:p>
            <a:pPr algn="l"/>
            <a:r>
              <a:rPr lang="en-AU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For example:</a:t>
            </a:r>
          </a:p>
          <a:p>
            <a:pPr algn="l"/>
            <a:endParaRPr lang="en-AU" b="0" i="0" dirty="0">
              <a:solidFill>
                <a:srgbClr val="2D2D2D"/>
              </a:solidFill>
              <a:effectLst/>
              <a:latin typeface="Open Sans" panose="020B0606030504020204" pitchFamily="34" charset="0"/>
            </a:endParaRPr>
          </a:p>
          <a:p>
            <a:endParaRPr lang="en-AU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B8D70AD-A6B8-DF42-1A71-88BFA14E49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5296026"/>
              </p:ext>
            </p:extLst>
          </p:nvPr>
        </p:nvGraphicFramePr>
        <p:xfrm>
          <a:off x="1634836" y="3832269"/>
          <a:ext cx="8922328" cy="809004"/>
        </p:xfrm>
        <a:graphic>
          <a:graphicData uri="http://schemas.openxmlformats.org/drawingml/2006/table">
            <a:tbl>
              <a:tblPr/>
              <a:tblGrid>
                <a:gridCol w="4461164">
                  <a:extLst>
                    <a:ext uri="{9D8B030D-6E8A-4147-A177-3AD203B41FA5}">
                      <a16:colId xmlns:a16="http://schemas.microsoft.com/office/drawing/2014/main" val="559700444"/>
                    </a:ext>
                  </a:extLst>
                </a:gridCol>
                <a:gridCol w="4461164">
                  <a:extLst>
                    <a:ext uri="{9D8B030D-6E8A-4147-A177-3AD203B41FA5}">
                      <a16:colId xmlns:a16="http://schemas.microsoft.com/office/drawing/2014/main" val="2055601428"/>
                    </a:ext>
                  </a:extLst>
                </a:gridCol>
              </a:tblGrid>
              <a:tr h="809004">
                <a:tc>
                  <a:txBody>
                    <a:bodyPr/>
                    <a:lstStyle/>
                    <a:p>
                      <a:r>
                        <a:rPr lang="ur-PK" sz="4400" dirty="0">
                          <a:effectLst/>
                        </a:rPr>
                        <a:t>عَــــشْـــرٍ</a:t>
                      </a:r>
                    </a:p>
                  </a:txBody>
                  <a:tcPr anchor="ctr">
                    <a:lnL w="9525" cap="flat" cmpd="sng" algn="ctr">
                      <a:solidFill>
                        <a:srgbClr val="10F0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0F0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0F0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0F0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400" dirty="0">
                          <a:effectLst/>
                        </a:rPr>
                        <a:t>وَالْعَصْــرِ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10F0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0F0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0F0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0F0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3969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612710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25D30-F5BF-D8AF-9123-D71CF1BFA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7200"/>
            <a:ext cx="10515600" cy="5719763"/>
          </a:xfrm>
        </p:spPr>
        <p:txBody>
          <a:bodyPr>
            <a:normAutofit/>
          </a:bodyPr>
          <a:lstStyle/>
          <a:p>
            <a:r>
              <a:rPr lang="en-AU" sz="40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4</a:t>
            </a:r>
          </a:p>
          <a:p>
            <a:pPr algn="just"/>
            <a:r>
              <a:rPr lang="en-AU" sz="28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sz="28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sz="28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28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sz="28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28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comes with the  </a:t>
            </a:r>
            <a:r>
              <a:rPr lang="en-AU" sz="2800" b="0" i="0" u="none" strike="noStrike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Dammah</a:t>
            </a:r>
            <a:r>
              <a:rPr lang="en-AU" sz="28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 ــــــــــــــــُ</a:t>
            </a:r>
          </a:p>
          <a:p>
            <a:pPr algn="just"/>
            <a:r>
              <a:rPr lang="en-AU" sz="28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For example:</a:t>
            </a:r>
          </a:p>
          <a:p>
            <a:pPr algn="just"/>
            <a:r>
              <a:rPr lang="en-AU" sz="28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 </a:t>
            </a:r>
          </a:p>
          <a:p>
            <a:endParaRPr lang="en-AU" sz="4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A3E7C93-FFC1-C73E-0A52-6CC0DB45F5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0106829"/>
              </p:ext>
            </p:extLst>
          </p:nvPr>
        </p:nvGraphicFramePr>
        <p:xfrm>
          <a:off x="595745" y="3325091"/>
          <a:ext cx="10058398" cy="1385454"/>
        </p:xfrm>
        <a:graphic>
          <a:graphicData uri="http://schemas.openxmlformats.org/drawingml/2006/table">
            <a:tbl>
              <a:tblPr/>
              <a:tblGrid>
                <a:gridCol w="5029199">
                  <a:extLst>
                    <a:ext uri="{9D8B030D-6E8A-4147-A177-3AD203B41FA5}">
                      <a16:colId xmlns:a16="http://schemas.microsoft.com/office/drawing/2014/main" val="534446786"/>
                    </a:ext>
                  </a:extLst>
                </a:gridCol>
                <a:gridCol w="5029199">
                  <a:extLst>
                    <a:ext uri="{9D8B030D-6E8A-4147-A177-3AD203B41FA5}">
                      <a16:colId xmlns:a16="http://schemas.microsoft.com/office/drawing/2014/main" val="2240754957"/>
                    </a:ext>
                  </a:extLst>
                </a:gridCol>
              </a:tblGrid>
              <a:tr h="1385454"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يَتَفَـــجَّـــرُ مِــــنْــه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85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85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85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85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وَزُخْرُفَــــــــا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A85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85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85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A854E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87885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395073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8C0D5-9EF6-4532-9642-0C6B028A1F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9763" y="277091"/>
            <a:ext cx="10515600" cy="5899872"/>
          </a:xfrm>
        </p:spPr>
        <p:txBody>
          <a:bodyPr>
            <a:normAutofit/>
          </a:bodyPr>
          <a:lstStyle/>
          <a:p>
            <a:r>
              <a:rPr lang="en-AU" sz="48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5</a:t>
            </a:r>
          </a:p>
          <a:p>
            <a:pPr algn="l"/>
            <a:r>
              <a:rPr lang="en-AU" sz="36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sz="36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sz="36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comes with </a:t>
            </a:r>
            <a:r>
              <a:rPr lang="en-AU" sz="36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sukoon</a:t>
            </a:r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and it is preceded by </a:t>
            </a:r>
            <a:r>
              <a:rPr lang="en-AU" sz="36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Dammah</a:t>
            </a:r>
            <a:endParaRPr lang="en-AU" sz="3600" b="0" i="0" dirty="0">
              <a:solidFill>
                <a:srgbClr val="00B0F0"/>
              </a:solidFill>
              <a:effectLst/>
              <a:latin typeface="Arial Rounded MT Bold" panose="020F0704030504030204" pitchFamily="34" charset="0"/>
            </a:endParaRPr>
          </a:p>
          <a:p>
            <a:pPr algn="l"/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For example</a:t>
            </a:r>
          </a:p>
          <a:p>
            <a:endParaRPr lang="en-AU" sz="4800" b="1" i="1" u="sng" dirty="0">
              <a:solidFill>
                <a:srgbClr val="7030A0"/>
              </a:solidFill>
              <a:latin typeface="Arial Rounded MT Bold" panose="020F0704030504030204" pitchFamily="34" charset="0"/>
            </a:endParaRPr>
          </a:p>
          <a:p>
            <a:endParaRPr lang="en-AU" sz="4800" b="1" i="1" u="sng" dirty="0">
              <a:solidFill>
                <a:srgbClr val="7030A0"/>
              </a:solidFill>
              <a:latin typeface="Arial Rounded MT Bold" panose="020F0704030504030204" pitchFamily="34" charset="0"/>
            </a:endParaRPr>
          </a:p>
          <a:p>
            <a:endParaRPr lang="en-AU" sz="4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CE06B52-8409-7C5F-AE43-B01738E097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5320288"/>
              </p:ext>
            </p:extLst>
          </p:nvPr>
        </p:nvGraphicFramePr>
        <p:xfrm>
          <a:off x="1454727" y="3255817"/>
          <a:ext cx="8950038" cy="1177637"/>
        </p:xfrm>
        <a:graphic>
          <a:graphicData uri="http://schemas.openxmlformats.org/drawingml/2006/table">
            <a:tbl>
              <a:tblPr/>
              <a:tblGrid>
                <a:gridCol w="2983346">
                  <a:extLst>
                    <a:ext uri="{9D8B030D-6E8A-4147-A177-3AD203B41FA5}">
                      <a16:colId xmlns:a16="http://schemas.microsoft.com/office/drawing/2014/main" val="3980097149"/>
                    </a:ext>
                  </a:extLst>
                </a:gridCol>
                <a:gridCol w="2983346">
                  <a:extLst>
                    <a:ext uri="{9D8B030D-6E8A-4147-A177-3AD203B41FA5}">
                      <a16:colId xmlns:a16="http://schemas.microsoft.com/office/drawing/2014/main" val="2652277399"/>
                    </a:ext>
                  </a:extLst>
                </a:gridCol>
                <a:gridCol w="2983346">
                  <a:extLst>
                    <a:ext uri="{9D8B030D-6E8A-4147-A177-3AD203B41FA5}">
                      <a16:colId xmlns:a16="http://schemas.microsoft.com/office/drawing/2014/main" val="2294021995"/>
                    </a:ext>
                  </a:extLst>
                </a:gridCol>
              </a:tblGrid>
              <a:tr h="1177637"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الْـقُـرْءَانُ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نُكُرٍ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سُـــعُرٍــ</a:t>
                      </a:r>
                    </a:p>
                  </a:txBody>
                  <a:tcPr anchor="ctr">
                    <a:lnL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8A4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8911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979881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A1CBF3-9B55-4A9D-B3A3-025A815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57200"/>
            <a:ext cx="10515600" cy="5719763"/>
          </a:xfrm>
        </p:spPr>
        <p:txBody>
          <a:bodyPr/>
          <a:lstStyle/>
          <a:p>
            <a:r>
              <a:rPr lang="en-AU" sz="44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6</a:t>
            </a:r>
          </a:p>
          <a:p>
            <a:r>
              <a:rPr lang="en-AU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comes with </a:t>
            </a:r>
            <a:r>
              <a:rPr lang="en-AU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sukoon</a:t>
            </a:r>
            <a:r>
              <a:rPr lang="en-AU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and it’s preceded by </a:t>
            </a:r>
            <a:r>
              <a:rPr lang="en-AU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sakin</a:t>
            </a:r>
            <a:r>
              <a:rPr lang="en-AU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which is preceded by a </a:t>
            </a:r>
            <a:r>
              <a:rPr lang="en-AU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dammah</a:t>
            </a:r>
            <a:endParaRPr lang="en-AU" b="0" i="0" dirty="0">
              <a:solidFill>
                <a:srgbClr val="00B0F0"/>
              </a:solidFill>
              <a:effectLst/>
              <a:latin typeface="Arial Rounded MT Bold" panose="020F0704030504030204" pitchFamily="34" charset="0"/>
            </a:endParaRPr>
          </a:p>
          <a:p>
            <a:pPr algn="l"/>
            <a:r>
              <a:rPr lang="en-AU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For example:</a:t>
            </a:r>
          </a:p>
          <a:p>
            <a:pPr algn="l"/>
            <a:endParaRPr lang="en-AU" dirty="0">
              <a:solidFill>
                <a:srgbClr val="00B0F0"/>
              </a:solidFill>
              <a:latin typeface="Arial Rounded MT Bold" panose="020F0704030504030204" pitchFamily="34" charset="0"/>
            </a:endParaRPr>
          </a:p>
          <a:p>
            <a:pPr algn="l"/>
            <a:endParaRPr lang="en-AU" b="0" i="0" dirty="0">
              <a:solidFill>
                <a:srgbClr val="00B0F0"/>
              </a:solidFill>
              <a:effectLst/>
              <a:latin typeface="Arial Rounded MT Bold" panose="020F0704030504030204" pitchFamily="34" charset="0"/>
            </a:endParaRPr>
          </a:p>
          <a:p>
            <a:endParaRPr lang="en-AU" dirty="0">
              <a:solidFill>
                <a:srgbClr val="00B0F0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9D49911-0DAA-3944-EE69-5EB770623A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6377615"/>
              </p:ext>
            </p:extLst>
          </p:nvPr>
        </p:nvGraphicFramePr>
        <p:xfrm>
          <a:off x="1191490" y="3429000"/>
          <a:ext cx="10044546" cy="1143000"/>
        </p:xfrm>
        <a:graphic>
          <a:graphicData uri="http://schemas.openxmlformats.org/drawingml/2006/table">
            <a:tbl>
              <a:tblPr/>
              <a:tblGrid>
                <a:gridCol w="3348182">
                  <a:extLst>
                    <a:ext uri="{9D8B030D-6E8A-4147-A177-3AD203B41FA5}">
                      <a16:colId xmlns:a16="http://schemas.microsoft.com/office/drawing/2014/main" val="740812659"/>
                    </a:ext>
                  </a:extLst>
                </a:gridCol>
                <a:gridCol w="3348182">
                  <a:extLst>
                    <a:ext uri="{9D8B030D-6E8A-4147-A177-3AD203B41FA5}">
                      <a16:colId xmlns:a16="http://schemas.microsoft.com/office/drawing/2014/main" val="3460042149"/>
                    </a:ext>
                  </a:extLst>
                </a:gridCol>
                <a:gridCol w="3348182">
                  <a:extLst>
                    <a:ext uri="{9D8B030D-6E8A-4147-A177-3AD203B41FA5}">
                      <a16:colId xmlns:a16="http://schemas.microsoft.com/office/drawing/2014/main" val="660432481"/>
                    </a:ext>
                  </a:extLst>
                </a:gridCol>
              </a:tblGrid>
              <a:tr h="1143000">
                <a:tc>
                  <a:txBody>
                    <a:bodyPr/>
                    <a:lstStyle/>
                    <a:p>
                      <a:r>
                        <a:rPr lang="ur-PK" sz="4800">
                          <a:effectLst/>
                        </a:rPr>
                        <a:t>الْعُــــسْـر</a:t>
                      </a:r>
                    </a:p>
                  </a:txBody>
                  <a:tcPr anchor="ctr">
                    <a:lnL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وَحُمْـــــرٌ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صُـــــفْـرٌ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8A2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58474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5873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248C2-2653-5393-BF6A-26F19433FD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12618"/>
            <a:ext cx="10515600" cy="5664345"/>
          </a:xfrm>
        </p:spPr>
        <p:txBody>
          <a:bodyPr>
            <a:normAutofit/>
          </a:bodyPr>
          <a:lstStyle/>
          <a:p>
            <a:r>
              <a:rPr lang="en-AU" sz="48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7</a:t>
            </a:r>
          </a:p>
          <a:p>
            <a:pPr algn="l"/>
            <a:r>
              <a:rPr lang="en-AU" sz="3600" b="0" i="0" dirty="0">
                <a:solidFill>
                  <a:srgbClr val="2D2D2D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AU" sz="36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sz="36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sz="36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comes with </a:t>
            </a:r>
            <a:r>
              <a:rPr lang="en-AU" sz="3600" b="0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Sukoon</a:t>
            </a:r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and preceded by </a:t>
            </a:r>
            <a:r>
              <a:rPr lang="en-AU" sz="3600" b="0" i="0" u="none" strike="noStrike" dirty="0" err="1">
                <a:solidFill>
                  <a:srgbClr val="0563C1"/>
                </a:solidFill>
                <a:effectLst/>
                <a:latin typeface="Arial Rounded MT Bold" panose="020F07040305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Hamzatul</a:t>
            </a:r>
            <a:r>
              <a:rPr lang="en-AU" sz="3600" b="0" i="0" u="none" strike="noStrike" dirty="0">
                <a:solidFill>
                  <a:srgbClr val="0563C1"/>
                </a:solidFill>
                <a:effectLst/>
                <a:latin typeface="Arial Rounded MT Bold" panose="020F07040305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- </a:t>
            </a:r>
            <a:r>
              <a:rPr lang="en-AU" sz="3600" b="0" i="0" u="none" strike="noStrike" dirty="0" err="1">
                <a:solidFill>
                  <a:srgbClr val="0563C1"/>
                </a:solidFill>
                <a:effectLst/>
                <a:latin typeface="Arial Rounded MT Bold" panose="020F07040305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Wasl</a:t>
            </a:r>
            <a:r>
              <a:rPr lang="en-AU" sz="3600" b="0" i="0" u="none" strike="noStrike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 </a:t>
            </a:r>
            <a:endParaRPr lang="en-AU" sz="3600" b="0" i="0" dirty="0">
              <a:solidFill>
                <a:srgbClr val="00B0F0"/>
              </a:solidFill>
              <a:effectLst/>
              <a:latin typeface="Arial Rounded MT Bold" panose="020F0704030504030204" pitchFamily="34" charset="0"/>
            </a:endParaRPr>
          </a:p>
          <a:p>
            <a:pPr algn="l"/>
            <a:r>
              <a:rPr lang="en-AU" sz="36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For example: </a:t>
            </a:r>
          </a:p>
          <a:p>
            <a:endParaRPr lang="en-AU" sz="4800" b="1" i="1" u="sng" dirty="0">
              <a:solidFill>
                <a:srgbClr val="7030A0"/>
              </a:solidFill>
              <a:latin typeface="Arial Rounded MT Bold" panose="020F0704030504030204" pitchFamily="34" charset="0"/>
            </a:endParaRPr>
          </a:p>
          <a:p>
            <a:endParaRPr lang="en-AU" sz="48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9E9EF52-5C16-7265-E9CF-C02BFEEBD1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765856"/>
              </p:ext>
            </p:extLst>
          </p:nvPr>
        </p:nvGraphicFramePr>
        <p:xfrm>
          <a:off x="1565564" y="3429000"/>
          <a:ext cx="9448800" cy="1046018"/>
        </p:xfrm>
        <a:graphic>
          <a:graphicData uri="http://schemas.openxmlformats.org/drawingml/2006/table">
            <a:tbl>
              <a:tblPr/>
              <a:tblGrid>
                <a:gridCol w="3149600">
                  <a:extLst>
                    <a:ext uri="{9D8B030D-6E8A-4147-A177-3AD203B41FA5}">
                      <a16:colId xmlns:a16="http://schemas.microsoft.com/office/drawing/2014/main" val="1044212352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798721216"/>
                    </a:ext>
                  </a:extLst>
                </a:gridCol>
                <a:gridCol w="3149600">
                  <a:extLst>
                    <a:ext uri="{9D8B030D-6E8A-4147-A177-3AD203B41FA5}">
                      <a16:colId xmlns:a16="http://schemas.microsoft.com/office/drawing/2014/main" val="761984907"/>
                    </a:ext>
                  </a:extLst>
                </a:gridCol>
              </a:tblGrid>
              <a:tr h="1046018">
                <a:tc>
                  <a:txBody>
                    <a:bodyPr/>
                    <a:lstStyle/>
                    <a:p>
                      <a:pPr algn="l" rtl="1"/>
                      <a:r>
                        <a:rPr lang="ur-PK" sz="4800" dirty="0">
                          <a:effectLst/>
                        </a:rPr>
                        <a:t>رب ارْحَمْهُمَــا</a:t>
                      </a:r>
                    </a:p>
                  </a:txBody>
                  <a:tcPr anchor="ctr">
                    <a:lnL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1"/>
                      <a:r>
                        <a:rPr lang="ur-PK" sz="4800" dirty="0">
                          <a:effectLst/>
                        </a:rPr>
                        <a:t>لمن ارْتَضَى  </a:t>
                      </a:r>
                    </a:p>
                  </a:txBody>
                  <a:tcPr anchor="ctr">
                    <a:lnL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فَارْجِــعوا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50011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666734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023792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50BFA6-8C61-E1C6-FD23-BDFFF5451C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78873"/>
            <a:ext cx="10515600" cy="5498090"/>
          </a:xfrm>
        </p:spPr>
        <p:txBody>
          <a:bodyPr/>
          <a:lstStyle/>
          <a:p>
            <a:r>
              <a:rPr lang="en-AU" sz="44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</a:t>
            </a:r>
            <a:r>
              <a:rPr lang="ur-PK" sz="44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8</a:t>
            </a:r>
          </a:p>
          <a:p>
            <a:r>
              <a:rPr lang="en-AU" sz="32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The five words mentioned before: </a:t>
            </a:r>
            <a:r>
              <a:rPr lang="ur-PK" sz="32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رْ – صَ – قَ – طَ</a:t>
            </a:r>
          </a:p>
          <a:p>
            <a:pPr algn="l"/>
            <a:r>
              <a:rPr lang="en-AU" sz="3200" b="0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For example:</a:t>
            </a:r>
          </a:p>
          <a:p>
            <a:endParaRPr lang="en-AU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F8B5FD1-13AA-9A67-8A2E-CA5FDB4B0AA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2070228"/>
              </p:ext>
            </p:extLst>
          </p:nvPr>
        </p:nvGraphicFramePr>
        <p:xfrm>
          <a:off x="838200" y="2992582"/>
          <a:ext cx="10515600" cy="1620982"/>
        </p:xfrm>
        <a:graphic>
          <a:graphicData uri="http://schemas.openxmlformats.org/drawingml/2006/table">
            <a:tbl>
              <a:tblPr/>
              <a:tblGrid>
                <a:gridCol w="3505200">
                  <a:extLst>
                    <a:ext uri="{9D8B030D-6E8A-4147-A177-3AD203B41FA5}">
                      <a16:colId xmlns:a16="http://schemas.microsoft.com/office/drawing/2014/main" val="401057225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3914081616"/>
                    </a:ext>
                  </a:extLst>
                </a:gridCol>
                <a:gridCol w="3505200">
                  <a:extLst>
                    <a:ext uri="{9D8B030D-6E8A-4147-A177-3AD203B41FA5}">
                      <a16:colId xmlns:a16="http://schemas.microsoft.com/office/drawing/2014/main" val="2618577576"/>
                    </a:ext>
                  </a:extLst>
                </a:gridCol>
              </a:tblGrid>
              <a:tr h="1620982"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فِرقَة 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ur-PK" sz="4800">
                          <a:effectLst/>
                        </a:rPr>
                        <a:t>قِرْطَــاس 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ur-PK" sz="4800" dirty="0">
                          <a:effectLst/>
                        </a:rPr>
                        <a:t>وَإرْصَـــــــــادا</a:t>
                      </a: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11137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73946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9EB8A6-DF7E-BCC0-53D2-8142CE996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2000"/>
            <a:ext cx="10515600" cy="5414963"/>
          </a:xfrm>
        </p:spPr>
        <p:txBody>
          <a:bodyPr>
            <a:normAutofit/>
          </a:bodyPr>
          <a:lstStyle/>
          <a:p>
            <a:r>
              <a:rPr lang="en-AU" sz="4000" b="1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Lightness and heaviness both are allowed but the priority for </a:t>
            </a:r>
            <a:r>
              <a:rPr lang="en-AU" sz="4000" b="1" i="0" dirty="0" err="1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4000" b="1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 to be heavy is in the only word (</a:t>
            </a:r>
            <a:r>
              <a:rPr lang="ur-PK" sz="4000" b="1" i="0" dirty="0">
                <a:solidFill>
                  <a:srgbClr val="00B0F0"/>
                </a:solidFill>
                <a:effectLst/>
                <a:latin typeface="Arial Rounded MT Bold" panose="020F0704030504030204" pitchFamily="34" charset="0"/>
              </a:rPr>
              <a:t>مِـــــصْـرَ</a:t>
            </a:r>
            <a:endParaRPr lang="en-AU" sz="4000" dirty="0">
              <a:solidFill>
                <a:srgbClr val="00B0F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42189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Tajweed Made Easy - THE LETTER RAA">
            <a:hlinkClick r:id="" action="ppaction://media"/>
            <a:extLst>
              <a:ext uri="{FF2B5EF4-FFF2-40B4-BE49-F238E27FC236}">
                <a16:creationId xmlns:a16="http://schemas.microsoft.com/office/drawing/2014/main" id="{51DD02A1-A04C-95BF-D714-0531CA9286E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79118" y="997527"/>
            <a:ext cx="8440737" cy="5220999"/>
          </a:xfrm>
        </p:spPr>
      </p:pic>
    </p:spTree>
    <p:extLst>
      <p:ext uri="{BB962C8B-B14F-4D97-AF65-F5344CB8AC3E}">
        <p14:creationId xmlns:p14="http://schemas.microsoft.com/office/powerpoint/2010/main" val="4087005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35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9E5C97-869A-42F1-58BF-4569D7D72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</a:br>
            <a: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The Ruling of </a:t>
            </a:r>
            <a:r>
              <a:rPr lang="en-AU" b="1" i="0" dirty="0" err="1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 in </a:t>
            </a:r>
            <a:r>
              <a:rPr lang="en-AU" b="1" i="0" dirty="0" err="1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Tajweed</a:t>
            </a:r>
            <a: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:</a:t>
            </a:r>
            <a:br>
              <a:rPr lang="en-AU" b="0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</a:br>
            <a:endParaRPr lang="en-AU" dirty="0">
              <a:solidFill>
                <a:srgbClr val="C0000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AB7288A-4847-28A3-9A90-289A2CC0F8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There are 2 main types of the ruling of the letter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(</a:t>
            </a:r>
            <a:r>
              <a:rPr lang="ur-PK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ر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)</a:t>
            </a:r>
          </a:p>
          <a:p>
            <a:pPr algn="l"/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heavy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(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) or </a:t>
            </a:r>
          </a:p>
          <a:p>
            <a:pPr algn="l"/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light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(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Tarqeeq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). </a:t>
            </a:r>
          </a:p>
          <a:p>
            <a:pPr algn="l"/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The Type of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depends on the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Harakahs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(diacritics) on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.</a:t>
            </a:r>
          </a:p>
          <a:p>
            <a:endParaRPr lang="en-AU" sz="3200" dirty="0">
              <a:solidFill>
                <a:srgbClr val="002060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8137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4A1E9-8F87-7D1F-4D88-FDC110DD28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131166"/>
          </a:xfrm>
        </p:spPr>
        <p:txBody>
          <a:bodyPr>
            <a:noAutofit/>
          </a:bodyPr>
          <a:lstStyle/>
          <a:p>
            <a:r>
              <a:rPr lang="en-AU" sz="3200" b="0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The cases Of </a:t>
            </a:r>
            <a:r>
              <a:rPr lang="en-AU" sz="3200" b="0" i="0" dirty="0" err="1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200" b="0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 with </a:t>
            </a:r>
            <a:r>
              <a:rPr lang="en-AU" sz="3200" b="0" i="0" u="none" strike="noStrike" dirty="0" err="1">
                <a:solidFill>
                  <a:srgbClr val="C00000"/>
                </a:solidFill>
                <a:effectLst/>
                <a:latin typeface="Arial Rounded MT Bold" panose="020F07040305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Tafkheem</a:t>
            </a:r>
            <a:r>
              <a:rPr lang="en-AU" sz="3200" b="0" i="0" u="none" strike="noStrike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And </a:t>
            </a:r>
            <a:r>
              <a:rPr lang="en-AU" sz="3200" b="0" i="0" u="none" strike="noStrike" dirty="0" err="1">
                <a:solidFill>
                  <a:srgbClr val="C00000"/>
                </a:solidFill>
                <a:effectLst/>
                <a:latin typeface="Arial Rounded MT Bold" panose="020F07040305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Tarqeeq</a:t>
            </a:r>
            <a:r>
              <a:rPr lang="en-AU" sz="3200" b="0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 can be divided into 4 main rules: </a:t>
            </a:r>
            <a:br>
              <a:rPr lang="en-AU" sz="3200" b="0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</a:br>
            <a:endParaRPr lang="en-AU" sz="3200" dirty="0">
              <a:solidFill>
                <a:srgbClr val="C0000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334D81-115F-DE62-53A7-2F6F043920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>
              <a:buFont typeface="+mj-lt"/>
              <a:buAutoNum type="arabicPeriod"/>
            </a:pP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The Letter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Raa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AU" b="1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must be pronounced with </a:t>
            </a:r>
            <a:r>
              <a:rPr lang="en-AU" b="1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Tarqeeq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The Letter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Raa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AU" b="1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must be pronounced with </a:t>
            </a:r>
            <a:r>
              <a:rPr lang="en-AU" b="1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Tafkheem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The Letter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Raa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 Can be pronounced with either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Tafkheem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 And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Tarqeeq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AU" b="1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but the priority is for </a:t>
            </a:r>
            <a:r>
              <a:rPr lang="en-AU" b="1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Tarqeeq</a:t>
            </a:r>
            <a:r>
              <a:rPr lang="en-AU" b="1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(5 words in the Quran).</a:t>
            </a:r>
          </a:p>
          <a:p>
            <a:pPr algn="l">
              <a:buFont typeface="+mj-lt"/>
              <a:buAutoNum type="arabicPeriod"/>
            </a:pP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The Letter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Raa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 Can be pronounced with either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Tafkheem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 And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Tarqeeq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 but</a:t>
            </a:r>
            <a:r>
              <a:rPr lang="en-AU" b="1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 the priority is for </a:t>
            </a:r>
            <a:r>
              <a:rPr lang="en-AU" b="1" i="0" dirty="0" err="1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Tafkheem</a:t>
            </a:r>
            <a:r>
              <a:rPr lang="en-AU" b="1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AU" b="0" i="0" dirty="0">
                <a:solidFill>
                  <a:srgbClr val="7030A0"/>
                </a:solidFill>
                <a:effectLst/>
                <a:latin typeface="Open Sans" panose="020B0606030504020204" pitchFamily="34" charset="0"/>
              </a:rPr>
              <a:t>(Only one word in the Quran)</a:t>
            </a:r>
          </a:p>
          <a:p>
            <a:endParaRPr lang="en-AU" dirty="0">
              <a:solidFill>
                <a:srgbClr val="7030A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763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F181F-54E6-452B-C1B5-5A8AB6C20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</a:br>
            <a: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Examples of </a:t>
            </a:r>
            <a:r>
              <a:rPr lang="en-AU" b="1" i="0" dirty="0" err="1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Tarqeeq</a:t>
            </a:r>
            <a: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b="1" i="0" dirty="0" err="1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 (4 Rules and Cases):</a:t>
            </a:r>
            <a:br>
              <a:rPr lang="en-AU" b="0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</a:br>
            <a:endParaRPr lang="en-AU" dirty="0">
              <a:solidFill>
                <a:srgbClr val="C00000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1AA58C-6416-6932-8CB9-F3183F5C9D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217" y="1825625"/>
            <a:ext cx="11346873" cy="4351338"/>
          </a:xfrm>
        </p:spPr>
        <p:txBody>
          <a:bodyPr/>
          <a:lstStyle/>
          <a:p>
            <a:pPr algn="l"/>
            <a:r>
              <a:rPr lang="en-AU" sz="44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NO:1</a:t>
            </a:r>
          </a:p>
          <a:p>
            <a:pPr algn="l"/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Tarqeeq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comes with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Kasrah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ــــــِ under it: </a:t>
            </a:r>
          </a:p>
          <a:p>
            <a:pPr algn="l"/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For example</a:t>
            </a:r>
          </a:p>
          <a:p>
            <a:endParaRPr lang="en-AU" dirty="0">
              <a:solidFill>
                <a:srgbClr val="7030A0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D3F8E17-D02B-57AF-3D69-2E8FFB2739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6078394"/>
              </p:ext>
            </p:extLst>
          </p:nvPr>
        </p:nvGraphicFramePr>
        <p:xfrm>
          <a:off x="1094509" y="3428999"/>
          <a:ext cx="9698181" cy="1572491"/>
        </p:xfrm>
        <a:graphic>
          <a:graphicData uri="http://schemas.openxmlformats.org/drawingml/2006/table">
            <a:tbl>
              <a:tblPr/>
              <a:tblGrid>
                <a:gridCol w="3232727">
                  <a:extLst>
                    <a:ext uri="{9D8B030D-6E8A-4147-A177-3AD203B41FA5}">
                      <a16:colId xmlns:a16="http://schemas.microsoft.com/office/drawing/2014/main" val="1377959021"/>
                    </a:ext>
                  </a:extLst>
                </a:gridCol>
                <a:gridCol w="3232727">
                  <a:extLst>
                    <a:ext uri="{9D8B030D-6E8A-4147-A177-3AD203B41FA5}">
                      <a16:colId xmlns:a16="http://schemas.microsoft.com/office/drawing/2014/main" val="1393749458"/>
                    </a:ext>
                  </a:extLst>
                </a:gridCol>
                <a:gridCol w="3232727">
                  <a:extLst>
                    <a:ext uri="{9D8B030D-6E8A-4147-A177-3AD203B41FA5}">
                      <a16:colId xmlns:a16="http://schemas.microsoft.com/office/drawing/2014/main" val="3497469307"/>
                    </a:ext>
                  </a:extLst>
                </a:gridCol>
              </a:tblGrid>
              <a:tr h="1572491">
                <a:tc>
                  <a:txBody>
                    <a:bodyPr/>
                    <a:lstStyle/>
                    <a:p>
                      <a:r>
                        <a:rPr lang="ur-PK" sz="3200" dirty="0">
                          <a:effectLst/>
                        </a:rPr>
                        <a:t>رِحْـــــــلَةَ الشِّـــــــــتاء</a:t>
                      </a:r>
                    </a:p>
                  </a:txBody>
                  <a:tcPr anchor="ctr">
                    <a:lnL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3200" dirty="0">
                          <a:effectLst/>
                        </a:rPr>
                        <a:t>صُدُورِ النَّــــــــــاس</a:t>
                      </a:r>
                    </a:p>
                  </a:txBody>
                  <a:tcPr anchor="ctr">
                    <a:lnL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3200" dirty="0">
                          <a:effectLst/>
                        </a:rPr>
                        <a:t>رِزْقًــــــا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C09C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21131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84433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E5FD5-79A2-1DEC-03AD-31816F858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68036"/>
            <a:ext cx="10515600" cy="5608927"/>
          </a:xfrm>
        </p:spPr>
        <p:txBody>
          <a:bodyPr/>
          <a:lstStyle/>
          <a:p>
            <a:pPr algn="just"/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 </a:t>
            </a:r>
            <a:r>
              <a:rPr lang="en-AU" sz="44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2:   </a:t>
            </a:r>
          </a:p>
          <a:p>
            <a:pPr algn="just"/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Tarqeeq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comes with </a:t>
            </a:r>
            <a:r>
              <a:rPr lang="en-AU" b="0" i="0" u="none" strike="noStrike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sukoon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 (Original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sukoon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or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sukoon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 because of stopping “Arid li as-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Sikoon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”) and preceded by a letter with </a:t>
            </a:r>
            <a:r>
              <a:rPr lang="en-AU" b="0" i="0" dirty="0" err="1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kasrah</a:t>
            </a:r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.</a:t>
            </a:r>
          </a:p>
          <a:p>
            <a:pPr algn="just"/>
            <a:r>
              <a:rPr lang="en-AU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For example:</a:t>
            </a:r>
          </a:p>
          <a:p>
            <a:pPr algn="just"/>
            <a:endParaRPr lang="en-AU" dirty="0">
              <a:solidFill>
                <a:srgbClr val="7030A0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E7E67AE-A35B-E5A7-304A-0B7CCCF00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0050622"/>
              </p:ext>
            </p:extLst>
          </p:nvPr>
        </p:nvGraphicFramePr>
        <p:xfrm>
          <a:off x="2652712" y="3061855"/>
          <a:ext cx="6886576" cy="1898072"/>
        </p:xfrm>
        <a:graphic>
          <a:graphicData uri="http://schemas.openxmlformats.org/drawingml/2006/table">
            <a:tbl>
              <a:tblPr/>
              <a:tblGrid>
                <a:gridCol w="3443288">
                  <a:extLst>
                    <a:ext uri="{9D8B030D-6E8A-4147-A177-3AD203B41FA5}">
                      <a16:colId xmlns:a16="http://schemas.microsoft.com/office/drawing/2014/main" val="3537160548"/>
                    </a:ext>
                  </a:extLst>
                </a:gridCol>
                <a:gridCol w="3443288">
                  <a:extLst>
                    <a:ext uri="{9D8B030D-6E8A-4147-A177-3AD203B41FA5}">
                      <a16:colId xmlns:a16="http://schemas.microsoft.com/office/drawing/2014/main" val="3228957435"/>
                    </a:ext>
                  </a:extLst>
                </a:gridCol>
              </a:tblGrid>
              <a:tr h="1898072">
                <a:tc>
                  <a:txBody>
                    <a:bodyPr/>
                    <a:lstStyle/>
                    <a:p>
                      <a:r>
                        <a:rPr lang="ur-PK" sz="4400" dirty="0">
                          <a:effectLst/>
                        </a:rPr>
                        <a:t>وَاسْتَغْفِـــــــــــــرْه</a:t>
                      </a:r>
                    </a:p>
                  </a:txBody>
                  <a:tcPr anchor="ctr">
                    <a:lnL w="9525" cap="flat" cmpd="sng" algn="ctr">
                      <a:solidFill>
                        <a:srgbClr val="70AA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0AA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0AA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0AA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400" dirty="0">
                          <a:effectLst/>
                        </a:rPr>
                        <a:t>عَسِــــــــرٌ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70AA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70AA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70AA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70AAB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1801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524727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8BE6A1-B80A-262E-504F-FBA5D9397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40327"/>
            <a:ext cx="10515600" cy="5636636"/>
          </a:xfrm>
        </p:spPr>
        <p:txBody>
          <a:bodyPr>
            <a:normAutofit/>
          </a:bodyPr>
          <a:lstStyle/>
          <a:p>
            <a:r>
              <a:rPr lang="en-AU" sz="4800" b="0" i="0" dirty="0">
                <a:solidFill>
                  <a:srgbClr val="7030A0"/>
                </a:solidFill>
                <a:effectLst/>
                <a:latin typeface="Arial Rounded MT Bold" panose="020F0704030504030204" pitchFamily="34" charset="0"/>
              </a:rPr>
              <a:t> </a:t>
            </a:r>
            <a:r>
              <a:rPr lang="en-AU" sz="48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3: </a:t>
            </a:r>
          </a:p>
          <a:p>
            <a:pPr marL="0" indent="0">
              <a:buNone/>
            </a:pPr>
            <a:r>
              <a:rPr lang="en-AU" sz="48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  </a:t>
            </a:r>
          </a:p>
          <a:p>
            <a:pPr algn="l"/>
            <a:r>
              <a:rPr lang="en-AU" sz="3600" b="0" i="0" dirty="0">
                <a:solidFill>
                  <a:srgbClr val="2D2D2D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en-AU" sz="40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Tarqeeq</a:t>
            </a:r>
            <a:r>
              <a:rPr lang="en-AU" sz="40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sz="40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40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sz="40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40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comes with </a:t>
            </a:r>
            <a:r>
              <a:rPr lang="en-AU" sz="40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sukoon</a:t>
            </a:r>
            <a:r>
              <a:rPr lang="en-AU" sz="40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and preceded by Yaa Sakinah </a:t>
            </a:r>
          </a:p>
          <a:p>
            <a:pPr algn="l"/>
            <a:r>
              <a:rPr lang="en-AU" sz="40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For example </a:t>
            </a:r>
            <a:r>
              <a:rPr lang="ur-PK" sz="40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الْخَـــــــــيْرِ</a:t>
            </a:r>
          </a:p>
          <a:p>
            <a:endParaRPr lang="en-AU" sz="4800" dirty="0"/>
          </a:p>
        </p:txBody>
      </p:sp>
    </p:spTree>
    <p:extLst>
      <p:ext uri="{BB962C8B-B14F-4D97-AF65-F5344CB8AC3E}">
        <p14:creationId xmlns:p14="http://schemas.microsoft.com/office/powerpoint/2010/main" val="26548305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E0F16F-AD37-B75F-6157-F549E4E046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37309"/>
            <a:ext cx="10515600" cy="5539654"/>
          </a:xfrm>
        </p:spPr>
        <p:txBody>
          <a:bodyPr>
            <a:normAutofit/>
          </a:bodyPr>
          <a:lstStyle/>
          <a:p>
            <a:r>
              <a:rPr lang="en-AU" sz="44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4: </a:t>
            </a:r>
          </a:p>
          <a:p>
            <a:endParaRPr lang="en-AU" sz="4800" dirty="0">
              <a:solidFill>
                <a:srgbClr val="0070C0"/>
              </a:solidFill>
              <a:latin typeface="Arial Rounded MT Bold" panose="020F0704030504030204" pitchFamily="34" charset="0"/>
            </a:endParaRPr>
          </a:p>
          <a:p>
            <a:pPr algn="l"/>
            <a:r>
              <a:rPr lang="en-AU" sz="36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Tarqeeq</a:t>
            </a:r>
            <a:r>
              <a:rPr lang="en-AU" sz="36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sz="36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6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sz="36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6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comes with </a:t>
            </a:r>
            <a:r>
              <a:rPr lang="en-AU" sz="36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sukoon</a:t>
            </a:r>
            <a:r>
              <a:rPr lang="en-AU" sz="36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and preceded by a </a:t>
            </a:r>
            <a:r>
              <a:rPr lang="en-AU" sz="36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sakin</a:t>
            </a:r>
            <a:r>
              <a:rPr lang="en-AU" sz="36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 letter and this letter preceded by a letter with a </a:t>
            </a:r>
            <a:r>
              <a:rPr lang="en-AU" sz="3600" b="0" i="0" dirty="0" err="1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kasrah</a:t>
            </a:r>
            <a:r>
              <a:rPr lang="en-AU" sz="36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. </a:t>
            </a:r>
          </a:p>
          <a:p>
            <a:pPr algn="l"/>
            <a:r>
              <a:rPr lang="en-AU" sz="36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For example: </a:t>
            </a:r>
            <a:r>
              <a:rPr lang="ur-PK" sz="3600" b="0" i="0" dirty="0">
                <a:solidFill>
                  <a:srgbClr val="0070C0"/>
                </a:solidFill>
                <a:effectLst/>
                <a:latin typeface="Arial Rounded MT Bold" panose="020F0704030504030204" pitchFamily="34" charset="0"/>
              </a:rPr>
              <a:t>حِجْــــرٍ</a:t>
            </a:r>
          </a:p>
          <a:p>
            <a:endParaRPr lang="en-AU" sz="4400" dirty="0"/>
          </a:p>
        </p:txBody>
      </p:sp>
    </p:spTree>
    <p:extLst>
      <p:ext uri="{BB962C8B-B14F-4D97-AF65-F5344CB8AC3E}">
        <p14:creationId xmlns:p14="http://schemas.microsoft.com/office/powerpoint/2010/main" val="1044234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457565-EF7E-5302-E53A-5639A5A020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>
                <a:solidFill>
                  <a:srgbClr val="C00000"/>
                </a:solidFill>
                <a:latin typeface="Arial Rounded MT Bold" panose="020F0704030504030204" pitchFamily="34" charset="0"/>
              </a:rPr>
              <a:t>Point to be noted: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83927-934B-BC81-4129-A808C7C27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 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and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Tarqeeq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are Allowed but the priority is for </a:t>
            </a:r>
            <a:r>
              <a:rPr lang="en-AU" sz="32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Tarqeeq</a:t>
            </a:r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. </a:t>
            </a:r>
          </a:p>
          <a:p>
            <a:pPr algn="l"/>
            <a:r>
              <a:rPr lang="en-AU" sz="32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There are only 5 words in the Quran for this rule:</a:t>
            </a:r>
          </a:p>
          <a:p>
            <a:pPr algn="l"/>
            <a:endParaRPr lang="en-AU" sz="3200" b="0" i="0" dirty="0">
              <a:solidFill>
                <a:srgbClr val="002060"/>
              </a:solidFill>
              <a:effectLst/>
              <a:latin typeface="Arial Rounded MT Bold" panose="020F0704030504030204" pitchFamily="34" charset="0"/>
            </a:endParaRPr>
          </a:p>
          <a:p>
            <a:endParaRPr lang="en-AU" sz="3200" dirty="0">
              <a:solidFill>
                <a:srgbClr val="002060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C80D8FC-B5DE-C4A9-9AF7-2666621A75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671707"/>
              </p:ext>
            </p:extLst>
          </p:nvPr>
        </p:nvGraphicFramePr>
        <p:xfrm>
          <a:off x="1357745" y="3818413"/>
          <a:ext cx="9476510" cy="1848095"/>
        </p:xfrm>
        <a:graphic>
          <a:graphicData uri="http://schemas.openxmlformats.org/drawingml/2006/table">
            <a:tbl>
              <a:tblPr/>
              <a:tblGrid>
                <a:gridCol w="1895302">
                  <a:extLst>
                    <a:ext uri="{9D8B030D-6E8A-4147-A177-3AD203B41FA5}">
                      <a16:colId xmlns:a16="http://schemas.microsoft.com/office/drawing/2014/main" val="2084136479"/>
                    </a:ext>
                  </a:extLst>
                </a:gridCol>
                <a:gridCol w="1895302">
                  <a:extLst>
                    <a:ext uri="{9D8B030D-6E8A-4147-A177-3AD203B41FA5}">
                      <a16:colId xmlns:a16="http://schemas.microsoft.com/office/drawing/2014/main" val="2374816833"/>
                    </a:ext>
                  </a:extLst>
                </a:gridCol>
                <a:gridCol w="1895302">
                  <a:extLst>
                    <a:ext uri="{9D8B030D-6E8A-4147-A177-3AD203B41FA5}">
                      <a16:colId xmlns:a16="http://schemas.microsoft.com/office/drawing/2014/main" val="3235102054"/>
                    </a:ext>
                  </a:extLst>
                </a:gridCol>
                <a:gridCol w="1895302">
                  <a:extLst>
                    <a:ext uri="{9D8B030D-6E8A-4147-A177-3AD203B41FA5}">
                      <a16:colId xmlns:a16="http://schemas.microsoft.com/office/drawing/2014/main" val="2137516897"/>
                    </a:ext>
                  </a:extLst>
                </a:gridCol>
                <a:gridCol w="1895302">
                  <a:extLst>
                    <a:ext uri="{9D8B030D-6E8A-4147-A177-3AD203B41FA5}">
                      <a16:colId xmlns:a16="http://schemas.microsoft.com/office/drawing/2014/main" val="120041308"/>
                    </a:ext>
                  </a:extLst>
                </a:gridCol>
              </a:tblGrid>
              <a:tr h="1848095">
                <a:tc>
                  <a:txBody>
                    <a:bodyPr/>
                    <a:lstStyle/>
                    <a:p>
                      <a:r>
                        <a:rPr lang="ur-PK" sz="6000">
                          <a:solidFill>
                            <a:srgbClr val="7030A0"/>
                          </a:solidFill>
                          <a:effectLst/>
                        </a:rPr>
                        <a:t>فِرْقٍ</a:t>
                      </a:r>
                    </a:p>
                  </a:txBody>
                  <a:tcPr anchor="ctr">
                    <a:lnL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6000" dirty="0">
                          <a:solidFill>
                            <a:srgbClr val="7030A0"/>
                          </a:solidFill>
                          <a:effectLst/>
                        </a:rPr>
                        <a:t>فَأَسْرِ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6000">
                          <a:solidFill>
                            <a:srgbClr val="7030A0"/>
                          </a:solidFill>
                          <a:effectLst/>
                        </a:rPr>
                        <a:t>يَسْرِ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6000">
                          <a:solidFill>
                            <a:srgbClr val="7030A0"/>
                          </a:solidFill>
                          <a:effectLst/>
                        </a:rPr>
                        <a:t>وَنُذُرِ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6000" dirty="0">
                          <a:solidFill>
                            <a:srgbClr val="7030A0"/>
                          </a:solidFill>
                          <a:effectLst/>
                        </a:rPr>
                        <a:t>الْقِطْرِ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285F1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09532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62829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FABDD-1654-3C72-40C6-59453DEFFC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</a:br>
            <a: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Examples of </a:t>
            </a:r>
            <a:r>
              <a:rPr lang="en-AU" b="1" i="0" dirty="0" err="1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b="1" i="0" dirty="0" err="1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b="1" i="0" dirty="0">
                <a:solidFill>
                  <a:srgbClr val="C00000"/>
                </a:solidFill>
                <a:effectLst/>
                <a:latin typeface="Arial Rounded MT Bold" panose="020F0704030504030204" pitchFamily="34" charset="0"/>
              </a:rPr>
              <a:t> (8 Main Rules)</a:t>
            </a:r>
            <a:br>
              <a:rPr lang="en-AU" b="0" i="0" dirty="0">
                <a:effectLst/>
                <a:latin typeface="Raleway" pitchFamily="2" charset="0"/>
              </a:rPr>
            </a:br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3DA3C-67AC-3923-3B6F-866D3A4247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AU" sz="36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NO: </a:t>
            </a:r>
            <a:r>
              <a:rPr lang="ur-PK" sz="3600" b="1" i="1" u="sng" dirty="0">
                <a:solidFill>
                  <a:srgbClr val="7030A0"/>
                </a:solidFill>
                <a:latin typeface="Arial Rounded MT Bold" panose="020F0704030504030204" pitchFamily="34" charset="0"/>
              </a:rPr>
              <a:t>1</a:t>
            </a:r>
          </a:p>
          <a:p>
            <a:r>
              <a:rPr lang="en-AU" sz="36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Tafkheem</a:t>
            </a:r>
            <a:r>
              <a:rPr lang="en-AU" sz="36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of </a:t>
            </a:r>
            <a:r>
              <a:rPr lang="en-AU" sz="36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6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when the </a:t>
            </a:r>
            <a:r>
              <a:rPr lang="en-AU" sz="36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Raa</a:t>
            </a:r>
            <a:r>
              <a:rPr lang="en-AU" sz="36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 comes with Fatha </a:t>
            </a:r>
            <a:r>
              <a:rPr lang="en-AU" sz="66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ــــَ</a:t>
            </a:r>
          </a:p>
          <a:p>
            <a:pPr algn="l"/>
            <a:r>
              <a:rPr lang="en-AU" sz="36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For </a:t>
            </a:r>
            <a:r>
              <a:rPr lang="en-AU" sz="3600" b="0" i="0" dirty="0" err="1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exaxmple</a:t>
            </a:r>
            <a:r>
              <a:rPr lang="en-AU" sz="3600" b="0" i="0" dirty="0">
                <a:solidFill>
                  <a:srgbClr val="002060"/>
                </a:solidFill>
                <a:effectLst/>
                <a:latin typeface="Arial Rounded MT Bold" panose="020F0704030504030204" pitchFamily="34" charset="0"/>
              </a:rPr>
              <a:t>:</a:t>
            </a:r>
          </a:p>
          <a:p>
            <a:endParaRPr lang="en-AU" sz="3600" dirty="0">
              <a:solidFill>
                <a:srgbClr val="002060"/>
              </a:solidFill>
              <a:latin typeface="Arial Rounded MT Bold" panose="020F0704030504030204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7427C44-7BD9-632B-4344-18C1845491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5728944"/>
              </p:ext>
            </p:extLst>
          </p:nvPr>
        </p:nvGraphicFramePr>
        <p:xfrm>
          <a:off x="1163783" y="4862944"/>
          <a:ext cx="10252362" cy="1122219"/>
        </p:xfrm>
        <a:graphic>
          <a:graphicData uri="http://schemas.openxmlformats.org/drawingml/2006/table">
            <a:tbl>
              <a:tblPr/>
              <a:tblGrid>
                <a:gridCol w="3417454">
                  <a:extLst>
                    <a:ext uri="{9D8B030D-6E8A-4147-A177-3AD203B41FA5}">
                      <a16:colId xmlns:a16="http://schemas.microsoft.com/office/drawing/2014/main" val="1133283087"/>
                    </a:ext>
                  </a:extLst>
                </a:gridCol>
                <a:gridCol w="3417454">
                  <a:extLst>
                    <a:ext uri="{9D8B030D-6E8A-4147-A177-3AD203B41FA5}">
                      <a16:colId xmlns:a16="http://schemas.microsoft.com/office/drawing/2014/main" val="636127283"/>
                    </a:ext>
                  </a:extLst>
                </a:gridCol>
                <a:gridCol w="3417454">
                  <a:extLst>
                    <a:ext uri="{9D8B030D-6E8A-4147-A177-3AD203B41FA5}">
                      <a16:colId xmlns:a16="http://schemas.microsoft.com/office/drawing/2014/main" val="4119999452"/>
                    </a:ext>
                  </a:extLst>
                </a:gridCol>
              </a:tblGrid>
              <a:tr h="1122219">
                <a:tc>
                  <a:txBody>
                    <a:bodyPr/>
                    <a:lstStyle/>
                    <a:p>
                      <a:r>
                        <a:rPr lang="ur-PK" sz="4000" dirty="0">
                          <a:effectLst/>
                          <a:latin typeface="Arial Rounded MT Bold" panose="020F0704030504030204" pitchFamily="34" charset="0"/>
                        </a:rPr>
                        <a:t>مُّطَهَّـــــــــــرَة</a:t>
                      </a:r>
                    </a:p>
                  </a:txBody>
                  <a:tcPr anchor="ctr">
                    <a:lnL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000" dirty="0">
                          <a:effectLst/>
                          <a:latin typeface="Arial Rounded MT Bold" panose="020F0704030504030204" pitchFamily="34" charset="0"/>
                        </a:rPr>
                        <a:t>رَزَقْنـــــــــاكم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ur-PK" sz="4000" dirty="0">
                          <a:effectLst/>
                          <a:latin typeface="Arial Rounded MT Bold" panose="020F0704030504030204" pitchFamily="34" charset="0"/>
                        </a:rPr>
                        <a:t>تَقْــــــرَبَا </a:t>
                      </a:r>
                    </a:p>
                  </a:txBody>
                  <a:tcPr anchor="ctr">
                    <a:lnL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30148C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2291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73077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561</Words>
  <Application>Microsoft Office PowerPoint</Application>
  <PresentationFormat>Widescreen</PresentationFormat>
  <Paragraphs>96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Arial Rounded MT Bold</vt:lpstr>
      <vt:lpstr>Calibri</vt:lpstr>
      <vt:lpstr>Calibri Light</vt:lpstr>
      <vt:lpstr>Open Sans</vt:lpstr>
      <vt:lpstr>Raleway</vt:lpstr>
      <vt:lpstr>Office Theme</vt:lpstr>
      <vt:lpstr>Rules of Raah Lecture No. 12</vt:lpstr>
      <vt:lpstr> The Ruling of Raa in Tajweed: </vt:lpstr>
      <vt:lpstr>The cases Of Raa with Tafkheem And Tarqeeq can be divided into 4 main rules:  </vt:lpstr>
      <vt:lpstr> Examples of Tarqeeq of Raa (4 Rules and Cases): </vt:lpstr>
      <vt:lpstr>PowerPoint Presentation</vt:lpstr>
      <vt:lpstr>PowerPoint Presentation</vt:lpstr>
      <vt:lpstr>PowerPoint Presentation</vt:lpstr>
      <vt:lpstr>Point to be noted:</vt:lpstr>
      <vt:lpstr> Examples of Tafkheem of Raa (8 Main Rules)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Haier</dc:creator>
  <cp:lastModifiedBy>Haier</cp:lastModifiedBy>
  <cp:revision>48</cp:revision>
  <dcterms:created xsi:type="dcterms:W3CDTF">2023-12-10T19:05:23Z</dcterms:created>
  <dcterms:modified xsi:type="dcterms:W3CDTF">2023-12-10T19:55:41Z</dcterms:modified>
</cp:coreProperties>
</file>

<file path=docProps/thumbnail.jpeg>
</file>